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2"/>
  </p:notesMasterIdLst>
  <p:sldIdLst>
    <p:sldId id="263" r:id="rId2"/>
    <p:sldId id="264" r:id="rId3"/>
    <p:sldId id="257" r:id="rId4"/>
    <p:sldId id="258" r:id="rId5"/>
    <p:sldId id="259" r:id="rId6"/>
    <p:sldId id="260" r:id="rId7"/>
    <p:sldId id="261" r:id="rId8"/>
    <p:sldId id="265" r:id="rId9"/>
    <p:sldId id="266"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4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A6921-4FEC-4819-874B-170C09B5108F}" type="datetimeFigureOut">
              <a:rPr lang="en-US" smtClean="0"/>
              <a:pPr/>
              <a:t>8/10/2010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B447B9-3981-4D3C-A918-96C69D86C3F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B447B9-3981-4D3C-A918-96C69D86C3F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B447B9-3981-4D3C-A918-96C69D86C3FF}"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B447B9-3981-4D3C-A918-96C69D86C3F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B447B9-3981-4D3C-A918-96C69D86C3F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B447B9-3981-4D3C-A918-96C69D86C3F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B447B9-3981-4D3C-A918-96C69D86C3F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B447B9-3981-4D3C-A918-96C69D86C3F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B447B9-3981-4D3C-A918-96C69D86C3F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B447B9-3981-4D3C-A918-96C69D86C3F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B447B9-3981-4D3C-A918-96C69D86C3F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42DAA88-7B0C-4509-BED2-7C09A2490FEB}" type="datetimeFigureOut">
              <a:rPr lang="en-US" smtClean="0"/>
              <a:pPr/>
              <a:t>8/10/2010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1C49DCE-EE51-4C0B-8507-430666BC99A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transition spd="slow">
    <p:sndAc>
      <p:stSnd>
        <p:snd r:embed="rId1" name="arrow.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DAA88-7B0C-4509-BED2-7C09A2490FEB}" type="datetimeFigureOut">
              <a:rPr lang="en-US" smtClean="0"/>
              <a:pPr/>
              <a:t>8/10/2010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49DCE-EE51-4C0B-8507-430666BC99A7}" type="slidenum">
              <a:rPr lang="en-US" smtClean="0"/>
              <a:pPr/>
              <a:t>‹#›</a:t>
            </a:fld>
            <a:endParaRPr lang="en-US"/>
          </a:p>
        </p:txBody>
      </p:sp>
    </p:spTree>
  </p:cSld>
  <p:clrMapOvr>
    <a:masterClrMapping/>
  </p:clrMapOvr>
  <p:transition spd="slow">
    <p:sndAc>
      <p:stSnd>
        <p:snd r:embed="rId1" name="arrow.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DAA88-7B0C-4509-BED2-7C09A2490FEB}" type="datetimeFigureOut">
              <a:rPr lang="en-US" smtClean="0"/>
              <a:pPr/>
              <a:t>8/10/2010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49DCE-EE51-4C0B-8507-430666BC99A7}" type="slidenum">
              <a:rPr lang="en-US" smtClean="0"/>
              <a:pPr/>
              <a:t>‹#›</a:t>
            </a:fld>
            <a:endParaRPr lang="en-US"/>
          </a:p>
        </p:txBody>
      </p:sp>
    </p:spTree>
  </p:cSld>
  <p:clrMapOvr>
    <a:masterClrMapping/>
  </p:clrMapOvr>
  <p:transition spd="slow">
    <p:sndAc>
      <p:stSnd>
        <p:snd r:embed="rId1" name="arrow.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42DAA88-7B0C-4509-BED2-7C09A2490FEB}" type="datetimeFigureOut">
              <a:rPr lang="en-US" smtClean="0"/>
              <a:pPr/>
              <a:t>8/10/2010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49DCE-EE51-4C0B-8507-430666BC99A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arrow.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2DAA88-7B0C-4509-BED2-7C09A2490FEB}" type="datetimeFigureOut">
              <a:rPr lang="en-US" smtClean="0"/>
              <a:pPr/>
              <a:t>8/10/2010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1C49DCE-EE51-4C0B-8507-430666BC99A7}" type="slidenum">
              <a:rPr lang="en-US" smtClean="0"/>
              <a:pPr/>
              <a:t>‹#›</a:t>
            </a:fld>
            <a:endParaRPr lang="en-US"/>
          </a:p>
        </p:txBody>
      </p:sp>
    </p:spTree>
  </p:cSld>
  <p:clrMapOvr>
    <a:masterClrMapping/>
  </p:clrMapOvr>
  <p:transition spd="slow">
    <p:sndAc>
      <p:stSnd>
        <p:snd r:embed="rId1" name="arrow.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2DAA88-7B0C-4509-BED2-7C09A2490FEB}" type="datetimeFigureOut">
              <a:rPr lang="en-US" smtClean="0"/>
              <a:pPr/>
              <a:t>8/10/2010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49DCE-EE51-4C0B-8507-430666BC99A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arrow.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42DAA88-7B0C-4509-BED2-7C09A2490FEB}" type="datetimeFigureOut">
              <a:rPr lang="en-US" smtClean="0"/>
              <a:pPr/>
              <a:t>8/10/2010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49DCE-EE51-4C0B-8507-430666BC99A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arrow.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2DAA88-7B0C-4509-BED2-7C09A2490FEB}" type="datetimeFigureOut">
              <a:rPr lang="en-US" smtClean="0"/>
              <a:pPr/>
              <a:t>8/10/2010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49DCE-EE51-4C0B-8507-430666BC99A7}" type="slidenum">
              <a:rPr lang="en-US" smtClean="0"/>
              <a:pPr/>
              <a:t>‹#›</a:t>
            </a:fld>
            <a:endParaRPr lang="en-US"/>
          </a:p>
        </p:txBody>
      </p:sp>
    </p:spTree>
  </p:cSld>
  <p:clrMapOvr>
    <a:masterClrMapping/>
  </p:clrMapOvr>
  <p:transition spd="slow">
    <p:sndAc>
      <p:stSnd>
        <p:snd r:embed="rId1" name="arrow.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DAA88-7B0C-4509-BED2-7C09A2490FEB}" type="datetimeFigureOut">
              <a:rPr lang="en-US" smtClean="0"/>
              <a:pPr/>
              <a:t>8/10/2010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49DCE-EE51-4C0B-8507-430666BC99A7}" type="slidenum">
              <a:rPr lang="en-US" smtClean="0"/>
              <a:pPr/>
              <a:t>‹#›</a:t>
            </a:fld>
            <a:endParaRPr lang="en-US"/>
          </a:p>
        </p:txBody>
      </p:sp>
    </p:spTree>
  </p:cSld>
  <p:clrMapOvr>
    <a:masterClrMapping/>
  </p:clrMapOvr>
  <p:transition spd="slow">
    <p:sndAc>
      <p:stSnd>
        <p:snd r:embed="rId1" name="arrow.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2DAA88-7B0C-4509-BED2-7C09A2490FEB}" type="datetimeFigureOut">
              <a:rPr lang="en-US" smtClean="0"/>
              <a:pPr/>
              <a:t>8/10/2010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49DCE-EE51-4C0B-8507-430666BC99A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sndAc>
      <p:stSnd>
        <p:snd r:embed="rId1" name="arrow.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2DAA88-7B0C-4509-BED2-7C09A2490FEB}" type="datetimeFigureOut">
              <a:rPr lang="en-US" smtClean="0"/>
              <a:pPr/>
              <a:t>8/10/2010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01C49DCE-EE51-4C0B-8507-430666BC99A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sndAc>
      <p:stSnd>
        <p:snd r:embed="rId1" name="arrow.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42DAA88-7B0C-4509-BED2-7C09A2490FEB}" type="datetimeFigureOut">
              <a:rPr lang="en-US" smtClean="0"/>
              <a:pPr/>
              <a:t>8/10/2010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1C49DCE-EE51-4C0B-8507-430666BC99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sndAc>
      <p:stSnd>
        <p:snd r:embed="rId13" name="arrow.wav" builtIn="1"/>
      </p:stSnd>
    </p:sndAc>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Four_Great_Inventions_of_ancient_China" TargetMode="External"/><Relationship Id="rId3" Type="http://schemas.openxmlformats.org/officeDocument/2006/relationships/audio" Target="../media/audio1.wav"/><Relationship Id="rId7" Type="http://schemas.openxmlformats.org/officeDocument/2006/relationships/hyperlink" Target="http://www.asiapacificculturalcenter.org/index.php?option=com_content&amp;view=article&amp;id=158&amp;Itemid=7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rystalinks.com/chinascience.html" TargetMode="External"/><Relationship Id="rId11" Type="http://schemas.openxmlformats.org/officeDocument/2006/relationships/hyperlink" Target="http://images.search.yahoo.com/" TargetMode="External"/><Relationship Id="rId5" Type="http://schemas.openxmlformats.org/officeDocument/2006/relationships/hyperlink" Target="http://www.age-of-the-sage.org/archaeology/terracotta_warriors.html" TargetMode="External"/><Relationship Id="rId10" Type="http://schemas.openxmlformats.org/officeDocument/2006/relationships/hyperlink" Target="http://www.cde.ca.gov/be/st/" TargetMode="External"/><Relationship Id="rId4" Type="http://schemas.openxmlformats.org/officeDocument/2006/relationships/hyperlink" Target="http://www.2basnob.com/tea-history-timeline.html" TargetMode="External"/><Relationship Id="rId9" Type="http://schemas.openxmlformats.org/officeDocument/2006/relationships/hyperlink" Target="http://www.computersmiths.com/chineseinvention/compass.htm"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1.wav"/><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slide" Target="slide6.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8.xml"/><Relationship Id="rId1" Type="http://schemas.openxmlformats.org/officeDocument/2006/relationships/audio" Target="../media/audio2.wav"/><Relationship Id="rId6" Type="http://schemas.openxmlformats.org/officeDocument/2006/relationships/slide" Target="slide2.xml"/><Relationship Id="rId5" Type="http://schemas.openxmlformats.org/officeDocument/2006/relationships/image" Target="../media/image3.jpe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notesSlide" Target="../notesSlides/notesSlide4.xml"/><Relationship Id="rId7" Type="http://schemas.openxmlformats.org/officeDocument/2006/relationships/slide" Target="slide2.xml"/><Relationship Id="rId2" Type="http://schemas.openxmlformats.org/officeDocument/2006/relationships/slideLayout" Target="../slideLayouts/slideLayout8.xml"/><Relationship Id="rId1" Type="http://schemas.openxmlformats.org/officeDocument/2006/relationships/audio" Target="../media/audio3.wav"/><Relationship Id="rId6" Type="http://schemas.openxmlformats.org/officeDocument/2006/relationships/slide" Target="slide3.xml"/><Relationship Id="rId5" Type="http://schemas.openxmlformats.org/officeDocument/2006/relationships/image" Target="../media/image5.jpeg"/><Relationship Id="rId4" Type="http://schemas.openxmlformats.org/officeDocument/2006/relationships/audio" Target="../media/audio1.wav"/><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notesSlide" Target="../notesSlides/notesSlide5.xml"/><Relationship Id="rId7" Type="http://schemas.openxmlformats.org/officeDocument/2006/relationships/slide" Target="slide2.xml"/><Relationship Id="rId2" Type="http://schemas.openxmlformats.org/officeDocument/2006/relationships/slideLayout" Target="../slideLayouts/slideLayout8.xml"/><Relationship Id="rId1" Type="http://schemas.openxmlformats.org/officeDocument/2006/relationships/audio" Target="../media/audio4.wav"/><Relationship Id="rId6" Type="http://schemas.openxmlformats.org/officeDocument/2006/relationships/slide" Target="slide4.xml"/><Relationship Id="rId5" Type="http://schemas.openxmlformats.org/officeDocument/2006/relationships/image" Target="../media/image6.jpeg"/><Relationship Id="rId4" Type="http://schemas.openxmlformats.org/officeDocument/2006/relationships/audio" Target="../media/audio1.wav"/><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notesSlide" Target="../notesSlides/notesSlide6.xml"/><Relationship Id="rId7" Type="http://schemas.openxmlformats.org/officeDocument/2006/relationships/slide" Target="slide2.xml"/><Relationship Id="rId2" Type="http://schemas.openxmlformats.org/officeDocument/2006/relationships/slideLayout" Target="../slideLayouts/slideLayout8.xml"/><Relationship Id="rId1" Type="http://schemas.openxmlformats.org/officeDocument/2006/relationships/audio" Target="../media/audio5.wav"/><Relationship Id="rId6" Type="http://schemas.openxmlformats.org/officeDocument/2006/relationships/slide" Target="slide5.xml"/><Relationship Id="rId5" Type="http://schemas.openxmlformats.org/officeDocument/2006/relationships/image" Target="../media/image7.jpeg"/><Relationship Id="rId4" Type="http://schemas.openxmlformats.org/officeDocument/2006/relationships/audio" Target="../media/audio1.wav"/><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notesSlide" Target="../notesSlides/notesSlide7.xml"/><Relationship Id="rId7" Type="http://schemas.openxmlformats.org/officeDocument/2006/relationships/slide" Target="slide6.xml"/><Relationship Id="rId2" Type="http://schemas.openxmlformats.org/officeDocument/2006/relationships/slideLayout" Target="../slideLayouts/slideLayout8.xml"/><Relationship Id="rId1" Type="http://schemas.openxmlformats.org/officeDocument/2006/relationships/audio" Target="../media/audio6.wav"/><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4.png"/><Relationship Id="rId4" Type="http://schemas.openxmlformats.org/officeDocument/2006/relationships/audio" Target="../media/audio1.wav"/><Relationship Id="rId9"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hyperlink" Target="http://www.2basnob.com/tea-history-timelin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smith.edu/hsc/museum/ancient_inventions/compass2.html" TargetMode="External"/><Relationship Id="rId5" Type="http://schemas.openxmlformats.org/officeDocument/2006/relationships/hyperlink" Target="http://www.crystalinks.com/chinascience.html" TargetMode="External"/><Relationship Id="rId4" Type="http://schemas.openxmlformats.org/officeDocument/2006/relationships/hyperlink" Target="http://kaleidoscope.cultural-china.com/en/136Kaleidoscope1.html" TargetMode="Externa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de.ca.gov/be/st/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Terracotta Warriors pictures"/>
          <p:cNvPicPr>
            <a:picLocks noChangeAspect="1" noChangeArrowheads="1"/>
          </p:cNvPicPr>
          <p:nvPr/>
        </p:nvPicPr>
        <p:blipFill>
          <a:blip r:embed="rId4"/>
          <a:srcRect/>
          <a:stretch>
            <a:fillRect/>
          </a:stretch>
        </p:blipFill>
        <p:spPr bwMode="auto">
          <a:xfrm>
            <a:off x="457200" y="533400"/>
            <a:ext cx="8245027" cy="58479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2133600" y="1524000"/>
            <a:ext cx="5334000" cy="2800767"/>
          </a:xfrm>
          <a:prstGeom prst="rect">
            <a:avLst/>
          </a:prstGeom>
          <a:noFill/>
        </p:spPr>
        <p:txBody>
          <a:bodyPr wrap="square" rtlCol="0">
            <a:spAutoFit/>
          </a:bodyPr>
          <a:lstStyle/>
          <a:p>
            <a:pPr algn="ctr"/>
            <a:r>
              <a:rPr lang="en-US" sz="8800" dirty="0" smtClean="0">
                <a:solidFill>
                  <a:schemeClr val="bg1"/>
                </a:solidFill>
              </a:rPr>
              <a:t>Chinese Discoveries</a:t>
            </a:r>
            <a:endParaRPr lang="en-US" sz="8800" dirty="0">
              <a:solidFill>
                <a:schemeClr val="bg1"/>
              </a:solidFill>
            </a:endParaRPr>
          </a:p>
        </p:txBody>
      </p:sp>
    </p:spTree>
  </p:cSld>
  <p:clrMapOvr>
    <a:masterClrMapping/>
  </p:clrMapOvr>
  <p:transition spd="slow">
    <p:sndAc>
      <p:stSnd>
        <p:snd r:embed="rId3" name="arrow.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a:solidFill>
            <a:schemeClr val="accent1">
              <a:lumMod val="20000"/>
              <a:lumOff val="80000"/>
            </a:schemeClr>
          </a:solidFill>
          <a:ln w="28575">
            <a:solidFill>
              <a:schemeClr val="accent2">
                <a:lumMod val="50000"/>
              </a:schemeClr>
            </a:solidFill>
          </a:ln>
        </p:spPr>
        <p:txBody>
          <a:bodyPr>
            <a:noAutofit/>
          </a:bodyPr>
          <a:lstStyle/>
          <a:p>
            <a:pPr algn="ctr"/>
            <a:r>
              <a:rPr lang="en-US" sz="7200" b="1" dirty="0" smtClean="0">
                <a:latin typeface="+mn-lt"/>
              </a:rPr>
              <a:t>References</a:t>
            </a:r>
            <a:endParaRPr lang="en-US" sz="7200" b="1" dirty="0">
              <a:latin typeface="+mn-lt"/>
            </a:endParaRPr>
          </a:p>
        </p:txBody>
      </p:sp>
      <p:sp>
        <p:nvSpPr>
          <p:cNvPr id="3" name="Content Placeholder 2"/>
          <p:cNvSpPr>
            <a:spLocks noGrp="1"/>
          </p:cNvSpPr>
          <p:nvPr>
            <p:ph sz="quarter" idx="1"/>
          </p:nvPr>
        </p:nvSpPr>
        <p:spPr>
          <a:xfrm>
            <a:off x="609600" y="1371600"/>
            <a:ext cx="8077200" cy="5105400"/>
          </a:xfrm>
          <a:solidFill>
            <a:schemeClr val="bg1"/>
          </a:solidFill>
          <a:ln w="28575">
            <a:solidFill>
              <a:schemeClr val="tx1"/>
            </a:solidFill>
          </a:ln>
        </p:spPr>
        <p:txBody>
          <a:bodyPr>
            <a:normAutofit/>
          </a:bodyPr>
          <a:lstStyle/>
          <a:p>
            <a:pPr>
              <a:buNone/>
            </a:pPr>
            <a:r>
              <a:rPr lang="en-US" sz="1200" i="1" dirty="0" smtClean="0"/>
              <a:t>2basnob: A history of tea timeline</a:t>
            </a:r>
            <a:r>
              <a:rPr lang="en-US" sz="1200" dirty="0" smtClean="0"/>
              <a:t> (</a:t>
            </a:r>
            <a:r>
              <a:rPr lang="en-US" sz="1200" dirty="0" err="1" smtClean="0"/>
              <a:t>n.d</a:t>
            </a:r>
            <a:r>
              <a:rPr lang="en-US" sz="1200" dirty="0" smtClean="0"/>
              <a:t>.). Retrieved August 10, 2010, from </a:t>
            </a:r>
            <a:r>
              <a:rPr lang="en-US" sz="1200" dirty="0" smtClean="0">
                <a:hlinkClick r:id="rId4"/>
              </a:rPr>
              <a:t>http://www.2basnob.com/tea-history-timeline.html</a:t>
            </a:r>
            <a:r>
              <a:rPr lang="en-US" sz="1200" dirty="0" smtClean="0"/>
              <a:t>.</a:t>
            </a:r>
          </a:p>
          <a:p>
            <a:pPr>
              <a:buNone/>
            </a:pPr>
            <a:endParaRPr lang="en-US" sz="1200" i="1" dirty="0" smtClean="0"/>
          </a:p>
          <a:p>
            <a:pPr>
              <a:buNone/>
            </a:pPr>
            <a:r>
              <a:rPr lang="en-US" sz="1200" i="1" dirty="0" smtClean="0"/>
              <a:t>Age of the sage: Transmitting the wisdom of the ages</a:t>
            </a:r>
            <a:r>
              <a:rPr lang="en-US" sz="1200" dirty="0" smtClean="0"/>
              <a:t> (</a:t>
            </a:r>
            <a:r>
              <a:rPr lang="en-US" sz="1200" dirty="0" err="1" smtClean="0"/>
              <a:t>n.d</a:t>
            </a:r>
            <a:r>
              <a:rPr lang="en-US" sz="1200" dirty="0" smtClean="0"/>
              <a:t>.). Retrieved August 10, 2010, from </a:t>
            </a:r>
            <a:r>
              <a:rPr lang="en-US" sz="1200" dirty="0" smtClean="0">
                <a:hlinkClick r:id="rId5"/>
              </a:rPr>
              <a:t>http://www.age-of-the-sage.org/archaeology/terracotta_warriors.html</a:t>
            </a:r>
            <a:r>
              <a:rPr lang="en-US" sz="1200" dirty="0" smtClean="0"/>
              <a:t>.</a:t>
            </a:r>
          </a:p>
          <a:p>
            <a:pPr>
              <a:buNone/>
            </a:pPr>
            <a:endParaRPr lang="en-US" sz="1200" i="1" dirty="0" smtClean="0"/>
          </a:p>
          <a:p>
            <a:pPr>
              <a:buNone/>
            </a:pPr>
            <a:r>
              <a:rPr lang="en-US" sz="1200" i="1" dirty="0" smtClean="0"/>
              <a:t>China's science and technology</a:t>
            </a:r>
            <a:r>
              <a:rPr lang="en-US" sz="1200" dirty="0" smtClean="0"/>
              <a:t> (</a:t>
            </a:r>
            <a:r>
              <a:rPr lang="en-US" sz="1200" dirty="0" err="1" smtClean="0"/>
              <a:t>n.d</a:t>
            </a:r>
            <a:r>
              <a:rPr lang="en-US" sz="1200" dirty="0" smtClean="0"/>
              <a:t>.). Retrieved August 10, 2010, from </a:t>
            </a:r>
            <a:r>
              <a:rPr lang="en-US" sz="1200" dirty="0" smtClean="0">
                <a:hlinkClick r:id="rId6"/>
              </a:rPr>
              <a:t>http://www.crystalinks.com/chinascience.html</a:t>
            </a:r>
            <a:r>
              <a:rPr lang="en-US" sz="1200" dirty="0" smtClean="0"/>
              <a:t>.</a:t>
            </a:r>
          </a:p>
          <a:p>
            <a:pPr>
              <a:buNone/>
            </a:pPr>
            <a:endParaRPr lang="en-US" sz="1200" i="1" dirty="0" smtClean="0"/>
          </a:p>
          <a:p>
            <a:pPr>
              <a:buNone/>
            </a:pPr>
            <a:r>
              <a:rPr lang="en-US" sz="1200" i="1" dirty="0" smtClean="0"/>
              <a:t>Early printing traditions in China</a:t>
            </a:r>
            <a:r>
              <a:rPr lang="en-US" sz="1200" dirty="0" smtClean="0"/>
              <a:t>. (</a:t>
            </a:r>
            <a:r>
              <a:rPr lang="en-US" sz="1200" dirty="0" err="1" smtClean="0"/>
              <a:t>n.d</a:t>
            </a:r>
            <a:r>
              <a:rPr lang="en-US" sz="1200" dirty="0" smtClean="0"/>
              <a:t>.). Retrieved August 10, 2010, from </a:t>
            </a:r>
            <a:r>
              <a:rPr lang="en-US" sz="1200" dirty="0" smtClean="0">
                <a:hlinkClick r:id="rId7"/>
              </a:rPr>
              <a:t>http://www.asiapacificculturalcenter.org/index.php?option=com_content&amp;view=article&amp;id=158&amp;Itemid=71</a:t>
            </a:r>
            <a:r>
              <a:rPr lang="en-US" sz="1200" dirty="0" smtClean="0"/>
              <a:t>.</a:t>
            </a:r>
          </a:p>
          <a:p>
            <a:pPr>
              <a:buNone/>
            </a:pPr>
            <a:endParaRPr lang="en-US" sz="1200" i="1" dirty="0" smtClean="0"/>
          </a:p>
          <a:p>
            <a:pPr>
              <a:buNone/>
            </a:pPr>
            <a:r>
              <a:rPr lang="en-US" sz="1200" i="1" dirty="0" smtClean="0"/>
              <a:t>Four great inventions of ancient China</a:t>
            </a:r>
            <a:r>
              <a:rPr lang="en-US" sz="1200" dirty="0" smtClean="0"/>
              <a:t> (2010, July 7). Retrieved August 10, 2010, from </a:t>
            </a:r>
            <a:r>
              <a:rPr lang="en-US" sz="1200" dirty="0" smtClean="0">
                <a:hlinkClick r:id="rId8"/>
              </a:rPr>
              <a:t>http://en.wikipedia.org/wiki/Four_Great_Inventions_of_ancient_China</a:t>
            </a:r>
            <a:r>
              <a:rPr lang="en-US" sz="1200" dirty="0" smtClean="0"/>
              <a:t>.</a:t>
            </a:r>
          </a:p>
          <a:p>
            <a:pPr>
              <a:buNone/>
            </a:pPr>
            <a:endParaRPr lang="en-US" sz="1200" i="1" dirty="0" smtClean="0"/>
          </a:p>
          <a:p>
            <a:pPr>
              <a:buNone/>
            </a:pPr>
            <a:r>
              <a:rPr lang="en-US" sz="1200" i="1" dirty="0" smtClean="0"/>
              <a:t>History of Chinese inventions - inventions of the magnetic compass</a:t>
            </a:r>
            <a:r>
              <a:rPr lang="en-US" sz="1200" dirty="0" smtClean="0"/>
              <a:t> (</a:t>
            </a:r>
            <a:r>
              <a:rPr lang="en-US" sz="1200" dirty="0" err="1" smtClean="0"/>
              <a:t>n.d</a:t>
            </a:r>
            <a:r>
              <a:rPr lang="en-US" sz="1200" dirty="0" smtClean="0"/>
              <a:t>.). Retrieved August 10, 2010, from </a:t>
            </a:r>
            <a:r>
              <a:rPr lang="en-US" sz="1200" dirty="0" smtClean="0">
                <a:hlinkClick r:id="rId9"/>
              </a:rPr>
              <a:t>http://www.computersmiths.com/chineseinvention/compass.htm</a:t>
            </a:r>
            <a:r>
              <a:rPr lang="en-US" sz="1200" dirty="0" smtClean="0"/>
              <a:t>.</a:t>
            </a:r>
          </a:p>
          <a:p>
            <a:pPr>
              <a:buNone/>
            </a:pPr>
            <a:endParaRPr lang="en-US" sz="1200" i="1" dirty="0" smtClean="0"/>
          </a:p>
          <a:p>
            <a:pPr>
              <a:buNone/>
            </a:pPr>
            <a:r>
              <a:rPr lang="en-US" sz="1200" i="1" dirty="0" smtClean="0"/>
              <a:t>Standards and frameworks</a:t>
            </a:r>
            <a:r>
              <a:rPr lang="en-US" sz="1200" dirty="0" smtClean="0"/>
              <a:t>. (</a:t>
            </a:r>
            <a:r>
              <a:rPr lang="en-US" sz="1200" dirty="0" err="1" smtClean="0"/>
              <a:t>n.d</a:t>
            </a:r>
            <a:r>
              <a:rPr lang="en-US" sz="1200" dirty="0" smtClean="0"/>
              <a:t>.). Retrieved August 10, 2010, from </a:t>
            </a:r>
            <a:r>
              <a:rPr lang="en-US" sz="1200" dirty="0" smtClean="0">
                <a:hlinkClick r:id="rId10"/>
              </a:rPr>
              <a:t>http://www.cde.ca.gov/be/st/</a:t>
            </a:r>
            <a:r>
              <a:rPr lang="en-US" sz="1200" dirty="0" smtClean="0"/>
              <a:t>.</a:t>
            </a:r>
          </a:p>
          <a:p>
            <a:pPr>
              <a:buNone/>
            </a:pPr>
            <a:endParaRPr lang="en-US" sz="1200" dirty="0" smtClean="0"/>
          </a:p>
          <a:p>
            <a:pPr>
              <a:buNone/>
            </a:pPr>
            <a:r>
              <a:rPr lang="en-US" sz="1200" dirty="0" smtClean="0"/>
              <a:t>Tea and Compass from </a:t>
            </a:r>
            <a:r>
              <a:rPr lang="en-US" sz="1200" dirty="0" smtClean="0">
                <a:hlinkClick r:id="rId11"/>
              </a:rPr>
              <a:t>http://images.search.yahoo.com</a:t>
            </a:r>
            <a:r>
              <a:rPr lang="en-US" sz="1200" dirty="0" smtClean="0"/>
              <a:t>.</a:t>
            </a:r>
            <a:endParaRPr lang="en-US" sz="1200" smtClean="0"/>
          </a:p>
          <a:p>
            <a:pPr>
              <a:buNone/>
            </a:pPr>
            <a:endParaRPr lang="en-US" sz="1200" dirty="0" smtClean="0"/>
          </a:p>
          <a:p>
            <a:pPr>
              <a:buNone/>
            </a:pPr>
            <a:endParaRPr lang="en-US" sz="1200" dirty="0" smtClean="0"/>
          </a:p>
          <a:p>
            <a:pPr>
              <a:buNone/>
            </a:pPr>
            <a:endParaRPr lang="en-US" sz="1200" dirty="0" smtClean="0"/>
          </a:p>
          <a:p>
            <a:pPr>
              <a:buNone/>
            </a:pPr>
            <a:endParaRPr lang="en-US" sz="2900" dirty="0" smtClean="0"/>
          </a:p>
          <a:p>
            <a:pPr>
              <a:buNone/>
            </a:pPr>
            <a:endParaRPr lang="en-US" sz="2500" dirty="0" smtClean="0"/>
          </a:p>
          <a:p>
            <a:pPr>
              <a:buNone/>
            </a:pPr>
            <a:endParaRPr lang="en-US" sz="1000" dirty="0" smtClean="0"/>
          </a:p>
          <a:p>
            <a:pPr>
              <a:buNone/>
            </a:pPr>
            <a:endParaRPr lang="en-US" sz="1000" dirty="0" smtClean="0"/>
          </a:p>
          <a:p>
            <a:pPr>
              <a:buNone/>
            </a:pPr>
            <a:endParaRPr lang="en-US" sz="3000" dirty="0" smtClean="0"/>
          </a:p>
          <a:p>
            <a:pPr>
              <a:buNone/>
            </a:pPr>
            <a:endParaRPr lang="en-US" sz="1000" dirty="0" smtClean="0"/>
          </a:p>
          <a:p>
            <a:pPr>
              <a:buNone/>
            </a:pPr>
            <a:endParaRPr lang="en-US" sz="11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2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a:p>
        </p:txBody>
      </p:sp>
    </p:spTree>
  </p:cSld>
  <p:clrMapOvr>
    <a:masterClrMapping/>
  </p:clrMapOvr>
  <p:transition spd="slow">
    <p:sndAc>
      <p:stSnd>
        <p:snd r:embed="rId3" name="arrow.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457200"/>
            <a:ext cx="7772400" cy="1295400"/>
          </a:xfrm>
          <a:solidFill>
            <a:srgbClr val="FF0000"/>
          </a:solidFill>
          <a:ln w="76200">
            <a:solidFill>
              <a:schemeClr val="tx2">
                <a:lumMod val="20000"/>
                <a:lumOff val="80000"/>
              </a:schemeClr>
            </a:solidFill>
          </a:ln>
          <a:effectLst>
            <a:outerShdw blurRad="50800" dist="38100" dir="16200000" rotWithShape="0">
              <a:prstClr val="black">
                <a:alpha val="40000"/>
              </a:prstClr>
            </a:outerShdw>
          </a:effectLst>
        </p:spPr>
        <p:txBody>
          <a:bodyPr>
            <a:noAutofit/>
          </a:bodyPr>
          <a:lstStyle/>
          <a:p>
            <a:pPr algn="ctr"/>
            <a:r>
              <a:rPr lang="en-US" sz="6000" b="1" dirty="0" smtClean="0">
                <a:latin typeface="Perpetua" pitchFamily="18" charset="0"/>
              </a:rPr>
              <a:t>Discovery Menu</a:t>
            </a:r>
            <a:endParaRPr lang="en-US" sz="6000" b="1" dirty="0">
              <a:latin typeface="Perpetua" pitchFamily="18" charset="0"/>
            </a:endParaRPr>
          </a:p>
        </p:txBody>
      </p:sp>
      <p:sp>
        <p:nvSpPr>
          <p:cNvPr id="7" name="Content Placeholder 6"/>
          <p:cNvSpPr>
            <a:spLocks noGrp="1"/>
          </p:cNvSpPr>
          <p:nvPr>
            <p:ph sz="quarter" idx="1"/>
          </p:nvPr>
        </p:nvSpPr>
        <p:spPr>
          <a:xfrm>
            <a:off x="914400" y="2133600"/>
            <a:ext cx="7772400" cy="4114800"/>
          </a:xfrm>
          <a:solidFill>
            <a:schemeClr val="accent1">
              <a:lumMod val="20000"/>
              <a:lumOff val="80000"/>
            </a:schemeClr>
          </a:solidFill>
          <a:ln w="76200">
            <a:solidFill>
              <a:schemeClr val="tx1"/>
            </a:solidFill>
          </a:ln>
          <a:effectLst>
            <a:outerShdw blurRad="50800" dist="38100" dir="10800000" algn="r" rotWithShape="0">
              <a:prstClr val="black">
                <a:alpha val="40000"/>
              </a:prstClr>
            </a:outerShdw>
          </a:effectLst>
        </p:spPr>
        <p:txBody>
          <a:bodyPr>
            <a:normAutofit lnSpcReduction="10000"/>
          </a:bodyPr>
          <a:lstStyle/>
          <a:p>
            <a:pPr>
              <a:buNone/>
            </a:pPr>
            <a:endParaRPr lang="en-US" sz="4000" dirty="0" smtClean="0"/>
          </a:p>
          <a:p>
            <a:pPr>
              <a:buNone/>
            </a:pPr>
            <a:r>
              <a:rPr lang="en-US" sz="4000" dirty="0" smtClean="0"/>
              <a:t>                 </a:t>
            </a:r>
            <a:r>
              <a:rPr lang="en-US" sz="4000" dirty="0" smtClean="0">
                <a:hlinkClick r:id="rId4" action="ppaction://hlinksldjump"/>
              </a:rPr>
              <a:t>Manufacturing Paper</a:t>
            </a:r>
            <a:endParaRPr lang="en-US" sz="4000" dirty="0" smtClean="0"/>
          </a:p>
          <a:p>
            <a:pPr algn="ctr">
              <a:buNone/>
            </a:pPr>
            <a:r>
              <a:rPr lang="en-US" sz="4000" dirty="0" smtClean="0"/>
              <a:t>    </a:t>
            </a:r>
          </a:p>
          <a:p>
            <a:pPr algn="ctr">
              <a:buNone/>
            </a:pPr>
            <a:r>
              <a:rPr lang="en-US" sz="4000" dirty="0" smtClean="0">
                <a:hlinkClick r:id="rId5" action="ppaction://hlinksldjump"/>
              </a:rPr>
              <a:t>Compass</a:t>
            </a:r>
            <a:r>
              <a:rPr lang="en-US" sz="4000" dirty="0" smtClean="0"/>
              <a:t>           </a:t>
            </a:r>
            <a:r>
              <a:rPr lang="en-US" sz="4000" dirty="0" smtClean="0">
                <a:hlinkClick r:id="rId6" action="ppaction://hlinksldjump"/>
              </a:rPr>
              <a:t>Tea </a:t>
            </a:r>
            <a:r>
              <a:rPr lang="en-US" sz="4000" dirty="0" smtClean="0"/>
              <a:t>      </a:t>
            </a:r>
            <a:r>
              <a:rPr lang="en-US" sz="4000" dirty="0" smtClean="0">
                <a:hlinkClick r:id="rId7" action="ppaction://hlinksldjump"/>
              </a:rPr>
              <a:t>Gunpowder</a:t>
            </a:r>
            <a:endParaRPr lang="en-US" sz="4000" dirty="0" smtClean="0"/>
          </a:p>
          <a:p>
            <a:pPr algn="ctr">
              <a:buNone/>
            </a:pPr>
            <a:endParaRPr lang="en-US" sz="4000" dirty="0" smtClean="0"/>
          </a:p>
          <a:p>
            <a:pPr algn="ctr">
              <a:buNone/>
            </a:pPr>
            <a:r>
              <a:rPr lang="en-US" sz="4000" dirty="0" smtClean="0">
                <a:hlinkClick r:id="rId8" action="ppaction://hlinksldjump"/>
              </a:rPr>
              <a:t>Wood Block Printing       </a:t>
            </a:r>
            <a:endParaRPr lang="en-US" sz="4000" dirty="0"/>
          </a:p>
        </p:txBody>
      </p:sp>
    </p:spTree>
  </p:cSld>
  <p:clrMapOvr>
    <a:masterClrMapping/>
  </p:clrMapOvr>
  <p:transition spd="slow">
    <p:sndAc>
      <p:stSnd>
        <p:snd r:embed="rId3" name="arrow.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28575">
            <a:solidFill>
              <a:srgbClr val="FF0000"/>
            </a:solidFill>
          </a:ln>
          <a:effectLst>
            <a:outerShdw blurRad="50800" dist="38100" dir="16200000" rotWithShape="0">
              <a:prstClr val="black">
                <a:alpha val="40000"/>
              </a:prstClr>
            </a:outerShdw>
          </a:effectLst>
        </p:spPr>
        <p:txBody>
          <a:bodyPr>
            <a:normAutofit/>
          </a:bodyPr>
          <a:lstStyle/>
          <a:p>
            <a:pPr algn="ctr"/>
            <a:r>
              <a:rPr lang="en-US" sz="6600" b="1" dirty="0" smtClean="0">
                <a:latin typeface="+mn-lt"/>
              </a:rPr>
              <a:t>Tea</a:t>
            </a:r>
            <a:endParaRPr lang="en-US" sz="6600" b="1" dirty="0">
              <a:latin typeface="+mn-lt"/>
            </a:endParaRPr>
          </a:p>
        </p:txBody>
      </p:sp>
      <p:sp>
        <p:nvSpPr>
          <p:cNvPr id="5" name="Text Placeholder 4"/>
          <p:cNvSpPr>
            <a:spLocks noGrp="1"/>
          </p:cNvSpPr>
          <p:nvPr>
            <p:ph type="body" idx="2"/>
          </p:nvPr>
        </p:nvSpPr>
        <p:spPr>
          <a:solidFill>
            <a:schemeClr val="bg1"/>
          </a:solidFill>
          <a:ln w="28575">
            <a:solidFill>
              <a:schemeClr val="tx1"/>
            </a:solidFill>
          </a:ln>
          <a:effectLst>
            <a:outerShdw blurRad="50800" dist="38100" dir="10800000" algn="r" rotWithShape="0">
              <a:prstClr val="black">
                <a:alpha val="40000"/>
              </a:prstClr>
            </a:outerShdw>
          </a:effectLst>
        </p:spPr>
        <p:txBody>
          <a:bodyPr>
            <a:normAutofit fontScale="77500" lnSpcReduction="20000"/>
          </a:bodyPr>
          <a:lstStyle/>
          <a:p>
            <a:r>
              <a:rPr lang="en-US" dirty="0" smtClean="0"/>
              <a:t>Legend has it that the first person to drink tea was a Chinese man who one day took his wife and children mountain climbing. During the climb he became quite thirsty and while he was feeling thirsty a leaf drifted onto his foot. He picked this leaf up and twisted the leaf with his fingers. The juice of the leaf went on to his fingers and he tasted the juice with his tongue. The taste of the juice was quite bitter, so he felt that this leaf could have medicinal properties and could help quench thirst, when brewed. Thus, according to legend he was the first individual to drink tea.</a:t>
            </a:r>
            <a:br>
              <a:rPr lang="en-US" dirty="0" smtClean="0"/>
            </a:br>
            <a:endParaRPr lang="en-US" dirty="0"/>
          </a:p>
        </p:txBody>
      </p:sp>
      <p:pic>
        <p:nvPicPr>
          <p:cNvPr id="6" name="Content Placeholder 5" descr="Chinese Tea Horse Road.jpg"/>
          <p:cNvPicPr>
            <a:picLocks noGrp="1" noChangeAspect="1"/>
          </p:cNvPicPr>
          <p:nvPr>
            <p:ph sz="quarter" idx="1"/>
          </p:nvPr>
        </p:nvPicPr>
        <p:blipFill>
          <a:blip r:embed="rId5"/>
          <a:stretch>
            <a:fillRect/>
          </a:stretch>
        </p:blipFill>
        <p:spPr>
          <a:xfrm>
            <a:off x="3200400" y="1676400"/>
            <a:ext cx="5410200" cy="4419600"/>
          </a:xfrm>
        </p:spPr>
      </p:pic>
      <p:sp>
        <p:nvSpPr>
          <p:cNvPr id="7" name="TextBox 6"/>
          <p:cNvSpPr txBox="1"/>
          <p:nvPr/>
        </p:nvSpPr>
        <p:spPr>
          <a:xfrm>
            <a:off x="3505201" y="4191001"/>
            <a:ext cx="2438400" cy="954107"/>
          </a:xfrm>
          <a:prstGeom prst="rect">
            <a:avLst/>
          </a:prstGeom>
          <a:noFill/>
        </p:spPr>
        <p:txBody>
          <a:bodyPr wrap="square" rtlCol="0">
            <a:spAutoFit/>
          </a:bodyPr>
          <a:lstStyle/>
          <a:p>
            <a:pPr algn="ctr"/>
            <a:r>
              <a:rPr lang="en-US" sz="2800" dirty="0" smtClean="0">
                <a:solidFill>
                  <a:srgbClr val="C00000"/>
                </a:solidFill>
              </a:rPr>
              <a:t>Map of the  </a:t>
            </a:r>
          </a:p>
          <a:p>
            <a:pPr algn="ctr"/>
            <a:r>
              <a:rPr lang="en-US" sz="2800" dirty="0" smtClean="0">
                <a:solidFill>
                  <a:srgbClr val="C00000"/>
                </a:solidFill>
              </a:rPr>
              <a:t>Tea Horse Road</a:t>
            </a:r>
            <a:endParaRPr lang="en-US" sz="2800" dirty="0">
              <a:solidFill>
                <a:srgbClr val="C00000"/>
              </a:solidFill>
            </a:endParaRPr>
          </a:p>
        </p:txBody>
      </p:sp>
      <p:sp>
        <p:nvSpPr>
          <p:cNvPr id="11" name="Action Button: Home 10">
            <a:hlinkClick r:id="rId6" action="ppaction://hlinksldjump" highlightClick="1"/>
          </p:cNvPr>
          <p:cNvSpPr/>
          <p:nvPr/>
        </p:nvSpPr>
        <p:spPr>
          <a:xfrm>
            <a:off x="4419600" y="5334000"/>
            <a:ext cx="585216" cy="5090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Forward or Next 11">
            <a:hlinkClick r:id="" action="ppaction://hlinkshowjump?jump=nextslide" highlightClick="1"/>
          </p:cNvPr>
          <p:cNvSpPr/>
          <p:nvPr/>
        </p:nvSpPr>
        <p:spPr>
          <a:xfrm>
            <a:off x="5257800" y="5334000"/>
            <a:ext cx="509016" cy="509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rId6" action="ppaction://hlinksldjump" highlightClick="1"/>
          </p:cNvPr>
          <p:cNvSpPr/>
          <p:nvPr/>
        </p:nvSpPr>
        <p:spPr>
          <a:xfrm>
            <a:off x="3657600" y="5334000"/>
            <a:ext cx="533400" cy="5090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Recorded Sound">
            <a:hlinkClick r:id="" action="ppaction://media"/>
          </p:cNvPr>
          <p:cNvPicPr>
            <a:picLocks noRot="1" noChangeAspect="1"/>
          </p:cNvPicPr>
          <p:nvPr>
            <a:wavAudioFile r:embed="rId1" name="Recorded Sound"/>
          </p:nvPr>
        </p:nvPicPr>
        <p:blipFill>
          <a:blip r:embed="rId7"/>
          <a:stretch>
            <a:fillRect/>
          </a:stretch>
        </p:blipFill>
        <p:spPr>
          <a:xfrm>
            <a:off x="2057400" y="5638800"/>
            <a:ext cx="304800" cy="304800"/>
          </a:xfrm>
          <a:prstGeom prst="rect">
            <a:avLst/>
          </a:prstGeom>
        </p:spPr>
      </p:pic>
    </p:spTree>
  </p:cSld>
  <p:clrMapOvr>
    <a:masterClrMapping/>
  </p:clrMapOvr>
  <p:transition spd="slow">
    <p:sndAc>
      <p:stSnd>
        <p:snd r:embed="rId4" name="arrow.wav" builtIn="1"/>
      </p:stSnd>
    </p:sndAc>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651" fill="hold"/>
                                        <p:tgtEl>
                                          <p:spTgt spid="15"/>
                                        </p:tgtEl>
                                      </p:cBhvr>
                                    </p:cmd>
                                  </p:childTnLst>
                                </p:cTn>
                              </p:par>
                            </p:childTnLst>
                          </p:cTn>
                        </p:par>
                      </p:childTnLst>
                    </p:cTn>
                  </p:par>
                </p:childTnLst>
              </p:cTn>
              <p:nextCondLst>
                <p:cond evt="onClick" delay="0">
                  <p:tgtEl>
                    <p:spTgt spid="1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28575">
            <a:solidFill>
              <a:srgbClr val="FF0000"/>
            </a:solidFill>
          </a:ln>
          <a:effectLst>
            <a:outerShdw blurRad="50800" dist="38100" dir="16200000" rotWithShape="0">
              <a:prstClr val="black">
                <a:alpha val="40000"/>
              </a:prstClr>
            </a:outerShdw>
          </a:effectLst>
        </p:spPr>
        <p:txBody>
          <a:bodyPr>
            <a:normAutofit/>
          </a:bodyPr>
          <a:lstStyle/>
          <a:p>
            <a:pPr algn="ctr"/>
            <a:r>
              <a:rPr lang="en-US" sz="6600" b="1" dirty="0" smtClean="0"/>
              <a:t>Manufacturing Paper</a:t>
            </a:r>
            <a:endParaRPr lang="en-US" sz="6600" b="1" dirty="0"/>
          </a:p>
        </p:txBody>
      </p:sp>
      <p:sp>
        <p:nvSpPr>
          <p:cNvPr id="5" name="Text Placeholder 4"/>
          <p:cNvSpPr>
            <a:spLocks noGrp="1"/>
          </p:cNvSpPr>
          <p:nvPr>
            <p:ph type="body" idx="2"/>
          </p:nvPr>
        </p:nvSpPr>
        <p:spPr>
          <a:solidFill>
            <a:schemeClr val="bg1"/>
          </a:solidFill>
          <a:ln w="28575">
            <a:solidFill>
              <a:schemeClr val="tx1"/>
            </a:solidFill>
          </a:ln>
          <a:effectLst>
            <a:outerShdw blurRad="50800" dist="38100" dir="10800000" algn="r" rotWithShape="0">
              <a:prstClr val="black">
                <a:alpha val="40000"/>
              </a:prstClr>
            </a:outerShdw>
          </a:effectLst>
        </p:spPr>
        <p:txBody>
          <a:bodyPr>
            <a:normAutofit fontScale="92500" lnSpcReduction="20000"/>
          </a:bodyPr>
          <a:lstStyle/>
          <a:p>
            <a:r>
              <a:rPr lang="en-US" dirty="0" smtClean="0"/>
              <a:t>The Ancient Chinese were the first to invent paper and printing. There were 3 different important kinds of paper, the very first being silk rags. The cheap kinds were no more the wooden strips, and the most expensive was silk cloth. Although most of the kinds of paper was made from over 50%bamboo, some of the other things they were made of were silk, cloth, hemp, mulberry bark, and plant fibers. </a:t>
            </a:r>
          </a:p>
          <a:p>
            <a:endParaRPr lang="en-US" dirty="0"/>
          </a:p>
        </p:txBody>
      </p:sp>
      <p:pic>
        <p:nvPicPr>
          <p:cNvPr id="6" name="Content Placeholder 5" descr="Chinese Paper Money Plates.jpg"/>
          <p:cNvPicPr>
            <a:picLocks noGrp="1" noChangeAspect="1"/>
          </p:cNvPicPr>
          <p:nvPr>
            <p:ph sz="quarter" idx="1"/>
          </p:nvPr>
        </p:nvPicPr>
        <p:blipFill>
          <a:blip r:embed="rId5"/>
          <a:stretch>
            <a:fillRect/>
          </a:stretch>
        </p:blipFill>
        <p:spPr>
          <a:xfrm>
            <a:off x="3200400" y="1676400"/>
            <a:ext cx="5486400" cy="4419600"/>
          </a:xfrm>
        </p:spPr>
      </p:pic>
      <p:sp>
        <p:nvSpPr>
          <p:cNvPr id="7" name="TextBox 6"/>
          <p:cNvSpPr txBox="1"/>
          <p:nvPr/>
        </p:nvSpPr>
        <p:spPr>
          <a:xfrm>
            <a:off x="6477001" y="2057400"/>
            <a:ext cx="1524000" cy="3539430"/>
          </a:xfrm>
          <a:prstGeom prst="rect">
            <a:avLst/>
          </a:prstGeom>
          <a:noFill/>
        </p:spPr>
        <p:txBody>
          <a:bodyPr wrap="square" rtlCol="0">
            <a:spAutoFit/>
          </a:bodyPr>
          <a:lstStyle/>
          <a:p>
            <a:r>
              <a:rPr lang="en-US" sz="3200" dirty="0" smtClean="0"/>
              <a:t>These plates were used to print paper money.</a:t>
            </a:r>
            <a:endParaRPr lang="en-US" sz="3200" dirty="0"/>
          </a:p>
        </p:txBody>
      </p:sp>
      <p:sp>
        <p:nvSpPr>
          <p:cNvPr id="8" name="Action Button: Back or Previous 7">
            <a:hlinkClick r:id="rId6" action="ppaction://hlinksldjump" highlightClick="1"/>
          </p:cNvPr>
          <p:cNvSpPr/>
          <p:nvPr/>
        </p:nvSpPr>
        <p:spPr>
          <a:xfrm>
            <a:off x="3429000" y="5257800"/>
            <a:ext cx="509016" cy="5852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7" action="ppaction://hlinksldjump" highlightClick="1"/>
          </p:cNvPr>
          <p:cNvSpPr/>
          <p:nvPr/>
        </p:nvSpPr>
        <p:spPr>
          <a:xfrm>
            <a:off x="4114800" y="5257800"/>
            <a:ext cx="585216" cy="5852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rId8" action="ppaction://hlinksldjump" highlightClick="1"/>
          </p:cNvPr>
          <p:cNvSpPr/>
          <p:nvPr/>
        </p:nvSpPr>
        <p:spPr>
          <a:xfrm>
            <a:off x="4953000" y="5257800"/>
            <a:ext cx="533400" cy="5852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Recorded Sound">
            <a:hlinkClick r:id="" action="ppaction://media"/>
          </p:cNvPr>
          <p:cNvPicPr>
            <a:picLocks noRot="1" noChangeAspect="1"/>
          </p:cNvPicPr>
          <p:nvPr>
            <a:wavAudioFile r:embed="rId1" name="Recorded Sound"/>
          </p:nvPr>
        </p:nvPicPr>
        <p:blipFill>
          <a:blip r:embed="rId9"/>
          <a:stretch>
            <a:fillRect/>
          </a:stretch>
        </p:blipFill>
        <p:spPr>
          <a:xfrm>
            <a:off x="2514600" y="5715000"/>
            <a:ext cx="304800" cy="304800"/>
          </a:xfrm>
          <a:prstGeom prst="rect">
            <a:avLst/>
          </a:prstGeom>
        </p:spPr>
      </p:pic>
    </p:spTree>
  </p:cSld>
  <p:clrMapOvr>
    <a:masterClrMapping/>
  </p:clrMapOvr>
  <p:transition spd="slow">
    <p:sndAc>
      <p:stSnd>
        <p:snd r:embed="rId4" name="arrow.wav" builtIn="1"/>
      </p:stSnd>
    </p:sndAc>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01"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28575">
            <a:solidFill>
              <a:srgbClr val="FF0000"/>
            </a:solidFill>
          </a:ln>
          <a:effectLst>
            <a:outerShdw blurRad="50800" dist="38100" dir="16200000" rotWithShape="0">
              <a:prstClr val="black">
                <a:alpha val="40000"/>
              </a:prstClr>
            </a:outerShdw>
          </a:effectLst>
        </p:spPr>
        <p:txBody>
          <a:bodyPr>
            <a:normAutofit/>
          </a:bodyPr>
          <a:lstStyle/>
          <a:p>
            <a:pPr algn="ctr"/>
            <a:r>
              <a:rPr lang="en-US" sz="6600" b="1" dirty="0" smtClean="0"/>
              <a:t>Wood Block Printing</a:t>
            </a:r>
            <a:endParaRPr lang="en-US" sz="6600" b="1" dirty="0"/>
          </a:p>
        </p:txBody>
      </p:sp>
      <p:sp>
        <p:nvSpPr>
          <p:cNvPr id="5" name="Text Placeholder 4"/>
          <p:cNvSpPr>
            <a:spLocks noGrp="1"/>
          </p:cNvSpPr>
          <p:nvPr>
            <p:ph type="body" idx="2"/>
          </p:nvPr>
        </p:nvSpPr>
        <p:spPr>
          <a:solidFill>
            <a:schemeClr val="bg1"/>
          </a:solidFill>
          <a:ln w="28575">
            <a:solidFill>
              <a:schemeClr val="tx1"/>
            </a:solidFill>
          </a:ln>
          <a:effectLst>
            <a:outerShdw blurRad="50800" dist="38100" dir="10800000" algn="r" rotWithShape="0">
              <a:prstClr val="black">
                <a:alpha val="40000"/>
              </a:prstClr>
            </a:outerShdw>
          </a:effectLst>
        </p:spPr>
        <p:txBody>
          <a:bodyPr>
            <a:normAutofit fontScale="92500" lnSpcReduction="20000"/>
          </a:bodyPr>
          <a:lstStyle/>
          <a:p>
            <a:r>
              <a:rPr lang="en-US" dirty="0" smtClean="0">
                <a:latin typeface="Perpetua" pitchFamily="18" charset="0"/>
              </a:rPr>
              <a:t>In the </a:t>
            </a:r>
            <a:r>
              <a:rPr lang="en-US" dirty="0" err="1" smtClean="0">
                <a:latin typeface="Perpetua" pitchFamily="18" charset="0"/>
              </a:rPr>
              <a:t>T'ang</a:t>
            </a:r>
            <a:r>
              <a:rPr lang="en-US" dirty="0" smtClean="0">
                <a:latin typeface="Perpetua" pitchFamily="18" charset="0"/>
              </a:rPr>
              <a:t> dynasty, 618-906 A.D., the first printer was invented.</a:t>
            </a:r>
          </a:p>
          <a:p>
            <a:r>
              <a:rPr lang="en-US" dirty="0" smtClean="0">
                <a:latin typeface="Perpetua" pitchFamily="18" charset="0"/>
              </a:rPr>
              <a:t>Wood Block Printing is a technique for printing text, images or patterns used widely throughout East Asia and originating in China in antiquity as a method of printing on textiles and later paper. As a method of printing on cloth, the earliest surviving examples from China date to before 220.</a:t>
            </a:r>
          </a:p>
          <a:p>
            <a:endParaRPr lang="en-US" dirty="0"/>
          </a:p>
        </p:txBody>
      </p:sp>
      <p:pic>
        <p:nvPicPr>
          <p:cNvPr id="6" name="Content Placeholder 5" descr="Chinese Wood Block Printing.jpg"/>
          <p:cNvPicPr>
            <a:picLocks noGrp="1" noChangeAspect="1"/>
          </p:cNvPicPr>
          <p:nvPr>
            <p:ph sz="quarter" idx="1"/>
          </p:nvPr>
        </p:nvPicPr>
        <p:blipFill>
          <a:blip r:embed="rId5"/>
          <a:stretch>
            <a:fillRect/>
          </a:stretch>
        </p:blipFill>
        <p:spPr>
          <a:xfrm>
            <a:off x="3124200" y="1600200"/>
            <a:ext cx="5562600" cy="4572000"/>
          </a:xfrm>
        </p:spPr>
      </p:pic>
      <p:sp>
        <p:nvSpPr>
          <p:cNvPr id="7" name="Action Button: Back or Previous 6">
            <a:hlinkClick r:id="rId6" action="ppaction://hlinksldjump" highlightClick="1"/>
          </p:cNvPr>
          <p:cNvSpPr/>
          <p:nvPr/>
        </p:nvSpPr>
        <p:spPr>
          <a:xfrm>
            <a:off x="3657600" y="4800600"/>
            <a:ext cx="1042416" cy="10424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7" action="ppaction://hlinksldjump" highlightClick="1"/>
          </p:cNvPr>
          <p:cNvSpPr/>
          <p:nvPr/>
        </p:nvSpPr>
        <p:spPr>
          <a:xfrm>
            <a:off x="5486400" y="4800600"/>
            <a:ext cx="1042416" cy="10424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rId8" action="ppaction://hlinksldjump" highlightClick="1"/>
          </p:cNvPr>
          <p:cNvSpPr/>
          <p:nvPr/>
        </p:nvSpPr>
        <p:spPr>
          <a:xfrm>
            <a:off x="7239000" y="4800600"/>
            <a:ext cx="1042416" cy="10424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Recorded Sound">
            <a:hlinkClick r:id="" action="ppaction://media"/>
          </p:cNvPr>
          <p:cNvPicPr>
            <a:picLocks noRot="1" noChangeAspect="1"/>
          </p:cNvPicPr>
          <p:nvPr>
            <a:wavAudioFile r:embed="rId1" name="Recorded Sound"/>
          </p:nvPr>
        </p:nvPicPr>
        <p:blipFill>
          <a:blip r:embed="rId9"/>
          <a:stretch>
            <a:fillRect/>
          </a:stretch>
        </p:blipFill>
        <p:spPr>
          <a:xfrm>
            <a:off x="2438400" y="5638800"/>
            <a:ext cx="304800" cy="304800"/>
          </a:xfrm>
          <a:prstGeom prst="rect">
            <a:avLst/>
          </a:prstGeom>
        </p:spPr>
      </p:pic>
    </p:spTree>
  </p:cSld>
  <p:clrMapOvr>
    <a:masterClrMapping/>
  </p:clrMapOvr>
  <p:transition spd="slow">
    <p:sndAc>
      <p:stSnd>
        <p:snd r:embed="rId4" name="arrow.wav" builtIn="1"/>
      </p:stSnd>
    </p:sndAc>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01"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a:solidFill>
            <a:schemeClr val="accent1">
              <a:lumMod val="20000"/>
              <a:lumOff val="80000"/>
            </a:schemeClr>
          </a:solidFill>
          <a:ln w="28575">
            <a:solidFill>
              <a:srgbClr val="FF0000"/>
            </a:solidFill>
          </a:ln>
          <a:effectLst>
            <a:outerShdw blurRad="50800" dist="38100" dir="16200000" rotWithShape="0">
              <a:prstClr val="black">
                <a:alpha val="40000"/>
              </a:prstClr>
            </a:outerShdw>
          </a:effectLst>
        </p:spPr>
        <p:txBody>
          <a:bodyPr>
            <a:noAutofit/>
          </a:bodyPr>
          <a:lstStyle/>
          <a:p>
            <a:pPr algn="ctr"/>
            <a:r>
              <a:rPr lang="en-US" sz="6600" b="1" dirty="0" smtClean="0">
                <a:latin typeface="+mn-lt"/>
              </a:rPr>
              <a:t>Compass</a:t>
            </a:r>
            <a:endParaRPr lang="en-US" sz="6600" b="1" dirty="0">
              <a:latin typeface="+mn-lt"/>
            </a:endParaRPr>
          </a:p>
        </p:txBody>
      </p:sp>
      <p:sp>
        <p:nvSpPr>
          <p:cNvPr id="5" name="Text Placeholder 4"/>
          <p:cNvSpPr>
            <a:spLocks noGrp="1"/>
          </p:cNvSpPr>
          <p:nvPr>
            <p:ph type="body" idx="2"/>
          </p:nvPr>
        </p:nvSpPr>
        <p:spPr>
          <a:solidFill>
            <a:schemeClr val="bg1"/>
          </a:solidFill>
          <a:ln w="28575">
            <a:solidFill>
              <a:schemeClr val="tx1"/>
            </a:solidFill>
          </a:ln>
          <a:effectLst>
            <a:outerShdw blurRad="50800" dist="38100" dir="10800000" algn="r" rotWithShape="0">
              <a:prstClr val="black">
                <a:alpha val="40000"/>
              </a:prstClr>
            </a:outerShdw>
          </a:effectLst>
        </p:spPr>
        <p:txBody>
          <a:bodyPr>
            <a:normAutofit fontScale="92500" lnSpcReduction="10000"/>
          </a:bodyPr>
          <a:lstStyle/>
          <a:p>
            <a:r>
              <a:rPr lang="en-US" dirty="0" smtClean="0"/>
              <a:t>The compass was for religious use. When new houses were being built, they used it to see if the house was faced in perfect harmony with nature (which meant they thought if you faced your house to magnetic north, you and nature would get along). The compass started out as a wooden circle with markings on it, and a magnetic spoon on top. </a:t>
            </a:r>
          </a:p>
          <a:p>
            <a:endParaRPr lang="en-US" dirty="0" smtClean="0"/>
          </a:p>
          <a:p>
            <a:endParaRPr lang="en-US" dirty="0"/>
          </a:p>
        </p:txBody>
      </p:sp>
      <p:sp>
        <p:nvSpPr>
          <p:cNvPr id="4" name="Content Placeholder 3"/>
          <p:cNvSpPr>
            <a:spLocks noGrp="1"/>
          </p:cNvSpPr>
          <p:nvPr>
            <p:ph sz="quarter" idx="1"/>
          </p:nvPr>
        </p:nvSpPr>
        <p:spPr>
          <a:xfrm>
            <a:off x="3048000" y="1524000"/>
            <a:ext cx="5181600" cy="4343400"/>
          </a:xfrm>
        </p:spPr>
        <p:txBody>
          <a:bodyPr>
            <a:normAutofit/>
          </a:bodyPr>
          <a:lstStyle/>
          <a:p>
            <a:endParaRPr lang="en-US" dirty="0" smtClean="0"/>
          </a:p>
          <a:p>
            <a:endParaRPr lang="en-US" dirty="0"/>
          </a:p>
        </p:txBody>
      </p:sp>
      <p:pic>
        <p:nvPicPr>
          <p:cNvPr id="6" name="Picture 5" descr="China Compass.jpg"/>
          <p:cNvPicPr>
            <a:picLocks noChangeAspect="1"/>
          </p:cNvPicPr>
          <p:nvPr/>
        </p:nvPicPr>
        <p:blipFill>
          <a:blip r:embed="rId5"/>
          <a:stretch>
            <a:fillRect/>
          </a:stretch>
        </p:blipFill>
        <p:spPr>
          <a:xfrm>
            <a:off x="2971800" y="1600200"/>
            <a:ext cx="5715000" cy="4495800"/>
          </a:xfrm>
          <a:prstGeom prst="rect">
            <a:avLst/>
          </a:prstGeom>
        </p:spPr>
      </p:pic>
      <p:sp>
        <p:nvSpPr>
          <p:cNvPr id="7" name="Action Button: Back or Previous 6">
            <a:hlinkClick r:id="rId6" action="ppaction://hlinksldjump" highlightClick="1"/>
          </p:cNvPr>
          <p:cNvSpPr/>
          <p:nvPr/>
        </p:nvSpPr>
        <p:spPr>
          <a:xfrm>
            <a:off x="3124200" y="5486400"/>
            <a:ext cx="509016" cy="43281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7" action="ppaction://hlinksldjump" highlightClick="1"/>
          </p:cNvPr>
          <p:cNvSpPr/>
          <p:nvPr/>
        </p:nvSpPr>
        <p:spPr>
          <a:xfrm>
            <a:off x="3810000" y="5486400"/>
            <a:ext cx="533400" cy="43281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rId8" action="ppaction://hlinksldjump" highlightClick="1"/>
          </p:cNvPr>
          <p:cNvSpPr/>
          <p:nvPr/>
        </p:nvSpPr>
        <p:spPr>
          <a:xfrm>
            <a:off x="4495800" y="5486400"/>
            <a:ext cx="533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Recorded Sound">
            <a:hlinkClick r:id="" action="ppaction://media"/>
          </p:cNvPr>
          <p:cNvPicPr>
            <a:picLocks noRot="1" noChangeAspect="1"/>
          </p:cNvPicPr>
          <p:nvPr>
            <a:wavAudioFile r:embed="rId1" name="Recorded Sound"/>
          </p:nvPr>
        </p:nvPicPr>
        <p:blipFill>
          <a:blip r:embed="rId9"/>
          <a:stretch>
            <a:fillRect/>
          </a:stretch>
        </p:blipFill>
        <p:spPr>
          <a:xfrm>
            <a:off x="2209800" y="5638800"/>
            <a:ext cx="304800" cy="304800"/>
          </a:xfrm>
          <a:prstGeom prst="rect">
            <a:avLst/>
          </a:prstGeom>
        </p:spPr>
      </p:pic>
    </p:spTree>
  </p:cSld>
  <p:clrMapOvr>
    <a:masterClrMapping/>
  </p:clrMapOvr>
  <p:transition spd="slow">
    <p:sndAc>
      <p:stSnd>
        <p:snd r:embed="rId4" name="arrow.wav" builtIn="1"/>
      </p:stSnd>
    </p:sndAc>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00"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28575">
            <a:solidFill>
              <a:srgbClr val="FF0000"/>
            </a:solidFill>
          </a:ln>
          <a:effectLst>
            <a:outerShdw blurRad="50800" dist="38100" dir="16200000" rotWithShape="0">
              <a:prstClr val="black">
                <a:alpha val="40000"/>
              </a:prstClr>
            </a:outerShdw>
          </a:effectLst>
        </p:spPr>
        <p:txBody>
          <a:bodyPr>
            <a:noAutofit/>
          </a:bodyPr>
          <a:lstStyle/>
          <a:p>
            <a:pPr algn="ctr"/>
            <a:r>
              <a:rPr lang="en-US" sz="6600" b="1" dirty="0" smtClean="0"/>
              <a:t>Gunpowder</a:t>
            </a:r>
            <a:endParaRPr lang="en-US" sz="6600" b="1" dirty="0"/>
          </a:p>
        </p:txBody>
      </p:sp>
      <p:sp>
        <p:nvSpPr>
          <p:cNvPr id="5" name="Text Placeholder 4"/>
          <p:cNvSpPr>
            <a:spLocks noGrp="1"/>
          </p:cNvSpPr>
          <p:nvPr>
            <p:ph type="body" idx="2"/>
          </p:nvPr>
        </p:nvSpPr>
        <p:spPr>
          <a:solidFill>
            <a:schemeClr val="bg1"/>
          </a:solidFill>
          <a:ln w="28575">
            <a:solidFill>
              <a:schemeClr val="tx1"/>
            </a:solidFill>
          </a:ln>
          <a:effectLst>
            <a:outerShdw blurRad="50800" dist="38100" dir="10800000" algn="r" rotWithShape="0">
              <a:prstClr val="black">
                <a:alpha val="40000"/>
              </a:prstClr>
            </a:outerShdw>
          </a:effectLst>
        </p:spPr>
        <p:txBody>
          <a:bodyPr>
            <a:normAutofit fontScale="92500" lnSpcReduction="20000"/>
          </a:bodyPr>
          <a:lstStyle/>
          <a:p>
            <a:r>
              <a:rPr lang="en-US" dirty="0" smtClean="0"/>
              <a:t> In the </a:t>
            </a:r>
            <a:r>
              <a:rPr lang="en-US" dirty="0" err="1" smtClean="0"/>
              <a:t>T'ang</a:t>
            </a:r>
            <a:r>
              <a:rPr lang="en-US" dirty="0" smtClean="0"/>
              <a:t> dynasty gunpowder was accidentally invented in an attempt to make the elixir of life, to make the emperor immortal. A cannon was just a bamboo case holding gunpowder. Bamboo or an iron basket, which was like a smaller version of the cannon, had arrows with rockets attached to them. The arrow rockets would shoot out of the miniature cannon like bullets out of a gun. </a:t>
            </a:r>
          </a:p>
          <a:p>
            <a:endParaRPr lang="en-US" dirty="0" smtClean="0"/>
          </a:p>
          <a:p>
            <a:endParaRPr lang="en-US" dirty="0"/>
          </a:p>
        </p:txBody>
      </p:sp>
      <p:pic>
        <p:nvPicPr>
          <p:cNvPr id="6" name="Content Placeholder 5" descr="China Gunpowder.jpg"/>
          <p:cNvPicPr>
            <a:picLocks noGrp="1" noChangeAspect="1"/>
          </p:cNvPicPr>
          <p:nvPr>
            <p:ph sz="quarter" idx="1"/>
          </p:nvPr>
        </p:nvPicPr>
        <p:blipFill>
          <a:blip r:embed="rId5"/>
          <a:stretch>
            <a:fillRect/>
          </a:stretch>
        </p:blipFill>
        <p:spPr>
          <a:xfrm>
            <a:off x="3048000" y="1600200"/>
            <a:ext cx="5638800" cy="4419600"/>
          </a:xfrm>
        </p:spPr>
      </p:pic>
      <p:sp>
        <p:nvSpPr>
          <p:cNvPr id="7" name="TextBox 6"/>
          <p:cNvSpPr txBox="1"/>
          <p:nvPr/>
        </p:nvSpPr>
        <p:spPr>
          <a:xfrm>
            <a:off x="6172200" y="2971800"/>
            <a:ext cx="2057400" cy="2246769"/>
          </a:xfrm>
          <a:prstGeom prst="rect">
            <a:avLst/>
          </a:prstGeom>
          <a:solidFill>
            <a:schemeClr val="accent2">
              <a:lumMod val="40000"/>
              <a:lumOff val="60000"/>
            </a:schemeClr>
          </a:solidFill>
        </p:spPr>
        <p:txBody>
          <a:bodyPr wrap="square" rtlCol="0">
            <a:spAutoFit/>
          </a:bodyPr>
          <a:lstStyle/>
          <a:p>
            <a:r>
              <a:rPr lang="en-US" sz="2000" dirty="0" smtClean="0">
                <a:solidFill>
                  <a:srgbClr val="FF0000"/>
                </a:solidFill>
              </a:rPr>
              <a:t>This is the earliest known written formula for gunpowder, from the Chinese </a:t>
            </a:r>
            <a:r>
              <a:rPr lang="en-US" sz="2000" i="1" dirty="0" err="1" smtClean="0">
                <a:solidFill>
                  <a:srgbClr val="FF0000"/>
                </a:solidFill>
              </a:rPr>
              <a:t>Wuijing</a:t>
            </a:r>
            <a:r>
              <a:rPr lang="en-US" sz="2000" i="1" dirty="0" smtClean="0">
                <a:solidFill>
                  <a:srgbClr val="FF0000"/>
                </a:solidFill>
              </a:rPr>
              <a:t> </a:t>
            </a:r>
            <a:r>
              <a:rPr lang="en-US" sz="2000" i="1" dirty="0" err="1" smtClean="0">
                <a:solidFill>
                  <a:srgbClr val="FF0000"/>
                </a:solidFill>
              </a:rPr>
              <a:t>Zongyao</a:t>
            </a:r>
            <a:r>
              <a:rPr lang="en-US" sz="2000" i="1" dirty="0" smtClean="0">
                <a:solidFill>
                  <a:srgbClr val="FF0000"/>
                </a:solidFill>
              </a:rPr>
              <a:t> </a:t>
            </a:r>
            <a:r>
              <a:rPr lang="en-US" sz="2000" dirty="0" smtClean="0">
                <a:solidFill>
                  <a:srgbClr val="FF0000"/>
                </a:solidFill>
              </a:rPr>
              <a:t>of 1044 A.D.</a:t>
            </a:r>
            <a:endParaRPr lang="en-US" sz="2000" dirty="0">
              <a:solidFill>
                <a:srgbClr val="FF0000"/>
              </a:solidFill>
            </a:endParaRPr>
          </a:p>
        </p:txBody>
      </p:sp>
      <p:pic>
        <p:nvPicPr>
          <p:cNvPr id="8" name="Picture 7" descr="Chinese Handgun.jpg"/>
          <p:cNvPicPr>
            <a:picLocks noChangeAspect="1"/>
          </p:cNvPicPr>
          <p:nvPr/>
        </p:nvPicPr>
        <p:blipFill>
          <a:blip r:embed="rId6"/>
          <a:stretch>
            <a:fillRect/>
          </a:stretch>
        </p:blipFill>
        <p:spPr>
          <a:xfrm>
            <a:off x="3352800" y="3581400"/>
            <a:ext cx="2197100" cy="1647825"/>
          </a:xfrm>
          <a:prstGeom prst="rect">
            <a:avLst/>
          </a:prstGeom>
        </p:spPr>
      </p:pic>
      <p:sp>
        <p:nvSpPr>
          <p:cNvPr id="9" name="Action Button: Back or Previous 8">
            <a:hlinkClick r:id="rId7" action="ppaction://hlinksldjump" highlightClick="1"/>
          </p:cNvPr>
          <p:cNvSpPr/>
          <p:nvPr/>
        </p:nvSpPr>
        <p:spPr>
          <a:xfrm>
            <a:off x="3429000" y="1981200"/>
            <a:ext cx="5334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8" action="ppaction://hlinksldjump" highlightClick="1"/>
          </p:cNvPr>
          <p:cNvSpPr/>
          <p:nvPr/>
        </p:nvSpPr>
        <p:spPr>
          <a:xfrm>
            <a:off x="4191000" y="1981200"/>
            <a:ext cx="609600" cy="533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Forward or Next 10">
            <a:hlinkClick r:id="rId9" action="ppaction://hlinksldjump" highlightClick="1"/>
          </p:cNvPr>
          <p:cNvSpPr/>
          <p:nvPr/>
        </p:nvSpPr>
        <p:spPr>
          <a:xfrm>
            <a:off x="5029200" y="1981200"/>
            <a:ext cx="5334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orded Sound">
            <a:hlinkClick r:id="" action="ppaction://media"/>
          </p:cNvPr>
          <p:cNvPicPr>
            <a:picLocks noRot="1" noChangeAspect="1"/>
          </p:cNvPicPr>
          <p:nvPr>
            <a:wavAudioFile r:embed="rId1" name="Recorded Sound"/>
          </p:nvPr>
        </p:nvPicPr>
        <p:blipFill>
          <a:blip r:embed="rId10"/>
          <a:stretch>
            <a:fillRect/>
          </a:stretch>
        </p:blipFill>
        <p:spPr>
          <a:xfrm>
            <a:off x="2209800" y="5638800"/>
            <a:ext cx="304800" cy="304800"/>
          </a:xfrm>
          <a:prstGeom prst="rect">
            <a:avLst/>
          </a:prstGeom>
        </p:spPr>
      </p:pic>
    </p:spTree>
  </p:cSld>
  <p:clrMapOvr>
    <a:masterClrMapping/>
  </p:clrMapOvr>
  <p:transition spd="slow">
    <p:sndAc>
      <p:stSnd>
        <p:snd r:embed="rId4" name="arrow.wav" builtIn="1"/>
      </p:stSnd>
    </p:sndAc>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701" fill="hold"/>
                                        <p:tgtEl>
                                          <p:spTgt spid="13"/>
                                        </p:tgtEl>
                                      </p:cBhvr>
                                    </p:cmd>
                                  </p:childTnLst>
                                </p:cTn>
                              </p:par>
                            </p:childTnLst>
                          </p:cTn>
                        </p:par>
                      </p:childTnLst>
                    </p:cTn>
                  </p:par>
                </p:childTnLst>
              </p:cTn>
              <p:nextCondLst>
                <p:cond evt="onClick" delay="0">
                  <p:tgtEl>
                    <p:spTgt spid="1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lumMod val="20000"/>
              <a:lumOff val="80000"/>
            </a:schemeClr>
          </a:solidFill>
          <a:ln w="28575">
            <a:solidFill>
              <a:srgbClr val="FF0000"/>
            </a:solidFill>
          </a:ln>
        </p:spPr>
        <p:txBody>
          <a:bodyPr>
            <a:noAutofit/>
          </a:bodyPr>
          <a:lstStyle/>
          <a:p>
            <a:pPr algn="ctr"/>
            <a:r>
              <a:rPr lang="en-US" sz="7200" b="1" dirty="0" smtClean="0">
                <a:latin typeface="+mn-lt"/>
              </a:rPr>
              <a:t>Favorite Sites</a:t>
            </a:r>
            <a:endParaRPr lang="en-US" sz="7200" b="1" dirty="0">
              <a:latin typeface="+mn-lt"/>
            </a:endParaRPr>
          </a:p>
        </p:txBody>
      </p:sp>
      <p:sp>
        <p:nvSpPr>
          <p:cNvPr id="6" name="Content Placeholder 5"/>
          <p:cNvSpPr>
            <a:spLocks noGrp="1"/>
          </p:cNvSpPr>
          <p:nvPr>
            <p:ph sz="quarter" idx="1"/>
          </p:nvPr>
        </p:nvSpPr>
        <p:spPr/>
        <p:txBody>
          <a:bodyPr/>
          <a:lstStyle/>
          <a:p>
            <a:pPr>
              <a:buNone/>
            </a:pPr>
            <a:endParaRPr lang="en-US" sz="2000" dirty="0" smtClean="0">
              <a:hlinkClick r:id="rId4"/>
            </a:endParaRPr>
          </a:p>
          <a:p>
            <a:pPr>
              <a:buNone/>
            </a:pPr>
            <a:r>
              <a:rPr lang="en-US" sz="2000" dirty="0" smtClean="0">
                <a:hlinkClick r:id="rId4"/>
              </a:rPr>
              <a:t>China Gunpowder Printing and Compass</a:t>
            </a:r>
            <a:r>
              <a:rPr lang="en-US" sz="2000" dirty="0" smtClean="0"/>
              <a:t>  </a:t>
            </a:r>
          </a:p>
          <a:p>
            <a:pPr>
              <a:buNone/>
            </a:pPr>
            <a:r>
              <a:rPr lang="en-US" sz="2000" dirty="0" smtClean="0">
                <a:solidFill>
                  <a:schemeClr val="bg2">
                    <a:lumMod val="10000"/>
                  </a:schemeClr>
                </a:solidFill>
                <a:hlinkClick r:id="rId4"/>
              </a:rPr>
              <a:t>http://kaleidoscope.cultural-china.com/en/136Kaleidoscope1.html</a:t>
            </a:r>
            <a:endParaRPr lang="en-US" sz="2000" dirty="0" smtClean="0">
              <a:solidFill>
                <a:schemeClr val="bg2">
                  <a:lumMod val="10000"/>
                </a:schemeClr>
              </a:solidFill>
            </a:endParaRPr>
          </a:p>
          <a:p>
            <a:pPr>
              <a:buNone/>
            </a:pPr>
            <a:endParaRPr lang="en-US" sz="2000" dirty="0" smtClean="0">
              <a:hlinkClick r:id="rId5"/>
            </a:endParaRPr>
          </a:p>
          <a:p>
            <a:pPr>
              <a:buNone/>
            </a:pPr>
            <a:r>
              <a:rPr lang="en-US" sz="2000" dirty="0" smtClean="0">
                <a:hlinkClick r:id="rId5"/>
              </a:rPr>
              <a:t>China Paper</a:t>
            </a:r>
            <a:r>
              <a:rPr lang="en-US" sz="2000" dirty="0" smtClean="0"/>
              <a:t> </a:t>
            </a:r>
          </a:p>
          <a:p>
            <a:pPr>
              <a:buNone/>
            </a:pPr>
            <a:r>
              <a:rPr lang="en-US" sz="2000" dirty="0" smtClean="0">
                <a:hlinkClick r:id="rId5"/>
              </a:rPr>
              <a:t>http://www.crystalinks.com/chinascience.html</a:t>
            </a:r>
            <a:endParaRPr lang="en-US" sz="2000" dirty="0" smtClean="0"/>
          </a:p>
          <a:p>
            <a:pPr>
              <a:buNone/>
            </a:pPr>
            <a:endParaRPr lang="en-US" sz="2000" dirty="0" smtClean="0">
              <a:hlinkClick r:id="rId6"/>
            </a:endParaRPr>
          </a:p>
          <a:p>
            <a:pPr>
              <a:buNone/>
            </a:pPr>
            <a:r>
              <a:rPr lang="en-US" sz="2000" dirty="0" smtClean="0">
                <a:hlinkClick r:id="rId7"/>
              </a:rPr>
              <a:t>China Tea</a:t>
            </a:r>
            <a:r>
              <a:rPr lang="en-US" sz="2000" dirty="0" smtClean="0"/>
              <a:t> </a:t>
            </a:r>
          </a:p>
          <a:p>
            <a:pPr>
              <a:buNone/>
            </a:pPr>
            <a:r>
              <a:rPr lang="en-US" sz="2000" dirty="0" smtClean="0">
                <a:hlinkClick r:id="rId7"/>
              </a:rPr>
              <a:t>http://www.2basnob.com/tea-history-timeline.html</a:t>
            </a:r>
            <a:endParaRPr lang="en-US" sz="2000" dirty="0" smtClean="0"/>
          </a:p>
          <a:p>
            <a:pPr>
              <a:buNone/>
            </a:pPr>
            <a:endParaRPr lang="en-US" sz="1800" dirty="0" smtClean="0"/>
          </a:p>
          <a:p>
            <a:pPr>
              <a:buNone/>
            </a:pPr>
            <a:endParaRPr lang="en-US" sz="1800" dirty="0" smtClean="0"/>
          </a:p>
          <a:p>
            <a:pPr>
              <a:buNone/>
            </a:pPr>
            <a:endParaRPr lang="en-US" dirty="0"/>
          </a:p>
        </p:txBody>
      </p:sp>
    </p:spTree>
  </p:cSld>
  <p:clrMapOvr>
    <a:masterClrMapping/>
  </p:clrMapOvr>
  <p:transition spd="slow">
    <p:sndAc>
      <p:stSnd>
        <p:snd r:embed="rId3" name="arrow.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w="28575">
            <a:solidFill>
              <a:srgbClr val="FF0000"/>
            </a:solidFill>
          </a:ln>
        </p:spPr>
        <p:txBody>
          <a:bodyPr>
            <a:normAutofit/>
          </a:bodyPr>
          <a:lstStyle/>
          <a:p>
            <a:pPr algn="ctr"/>
            <a:r>
              <a:rPr lang="en-US" sz="5400" dirty="0" smtClean="0">
                <a:latin typeface="+mn-lt"/>
              </a:rPr>
              <a:t>California State Standards</a:t>
            </a:r>
            <a:endParaRPr lang="en-US" sz="5400" dirty="0">
              <a:latin typeface="+mn-lt"/>
            </a:endParaRPr>
          </a:p>
        </p:txBody>
      </p:sp>
      <p:sp>
        <p:nvSpPr>
          <p:cNvPr id="3" name="Content Placeholder 2"/>
          <p:cNvSpPr>
            <a:spLocks noGrp="1"/>
          </p:cNvSpPr>
          <p:nvPr>
            <p:ph sz="quarter" idx="1"/>
          </p:nvPr>
        </p:nvSpPr>
        <p:spPr>
          <a:xfrm>
            <a:off x="914400" y="1828800"/>
            <a:ext cx="7772400" cy="4191000"/>
          </a:xfrm>
        </p:spPr>
        <p:txBody>
          <a:bodyPr>
            <a:normAutofit fontScale="77500" lnSpcReduction="20000"/>
          </a:bodyPr>
          <a:lstStyle/>
          <a:p>
            <a:pPr algn="ctr">
              <a:buNone/>
            </a:pPr>
            <a:r>
              <a:rPr lang="en-US" sz="2200" b="1" dirty="0" smtClean="0">
                <a:latin typeface="Perpetua" pitchFamily="18" charset="0"/>
              </a:rPr>
              <a:t>Grade Seven</a:t>
            </a:r>
          </a:p>
          <a:p>
            <a:pPr algn="ctr">
              <a:buNone/>
            </a:pPr>
            <a:r>
              <a:rPr lang="en-US" sz="2200" b="1" dirty="0" smtClean="0">
                <a:latin typeface="Perpetua" pitchFamily="18" charset="0"/>
              </a:rPr>
              <a:t>History-Social Science Content Standards.</a:t>
            </a:r>
          </a:p>
          <a:p>
            <a:pPr>
              <a:buNone/>
            </a:pPr>
            <a:endParaRPr lang="en-US" sz="1600" b="1" dirty="0" smtClean="0">
              <a:latin typeface="Perpetua" pitchFamily="18" charset="0"/>
            </a:endParaRPr>
          </a:p>
          <a:p>
            <a:pPr>
              <a:buNone/>
            </a:pPr>
            <a:r>
              <a:rPr lang="en-US" sz="1600" b="1" dirty="0" smtClean="0">
                <a:latin typeface="Perpetua" pitchFamily="18" charset="0"/>
              </a:rPr>
              <a:t>World History and Geography: Medieval and Early Modern Times </a:t>
            </a:r>
            <a:endParaRPr lang="en-US" sz="1600" b="1" i="1" dirty="0" smtClean="0">
              <a:latin typeface="Perpetua" pitchFamily="18" charset="0"/>
            </a:endParaRPr>
          </a:p>
          <a:p>
            <a:pPr>
              <a:buNone/>
            </a:pPr>
            <a:r>
              <a:rPr lang="en-US" sz="1600" dirty="0" smtClean="0">
                <a:latin typeface="Perpetua" pitchFamily="18" charset="0"/>
              </a:rPr>
              <a:t>      Students in grade seven study the social, cultural, and technological changes that occurred in Europe, Africa, and Asia in the years A. D. 500Ð 1789. After reviewing the ancient world and the ways in which archaeologists and historians uncover the past, students study the history and geography of great civilizations that were developing concurrently throughout the world during medieval and early modern times. They examine the growing economic interaction among civilizations as well as the exchange of ideas, beliefs, technologies, and commodities. They learn about the resulting growth of Enlightenment philosophy and the new examination of the concepts of reason and authority, the natural rights of human beings and the divine right of kings, experimentalism in science, and the dogma of belief. Finally, students assess the political forces let loose by the Enlightenment, particularly the rise of democratic ideas, and they learn about the continuing influence of these ideas in the world today. </a:t>
            </a:r>
          </a:p>
          <a:p>
            <a:pPr>
              <a:buNone/>
            </a:pPr>
            <a:endParaRPr lang="en-US" sz="1600" b="1" dirty="0" smtClean="0">
              <a:latin typeface="Perpetua" pitchFamily="18" charset="0"/>
            </a:endParaRPr>
          </a:p>
          <a:p>
            <a:pPr>
              <a:buNone/>
            </a:pPr>
            <a:r>
              <a:rPr lang="en-US" sz="1600" b="1" dirty="0" smtClean="0">
                <a:latin typeface="Perpetua" pitchFamily="18" charset="0"/>
              </a:rPr>
              <a:t>7.3  Students analyze the geographic, political, economic, religious, and social structures of the civilizations of China in the Middle Ages. </a:t>
            </a:r>
          </a:p>
          <a:p>
            <a:pPr lvl="0">
              <a:buNone/>
            </a:pPr>
            <a:r>
              <a:rPr lang="en-US" sz="1600" b="1" dirty="0" smtClean="0">
                <a:latin typeface="Perpetua" pitchFamily="18" charset="0"/>
              </a:rPr>
              <a:t>       </a:t>
            </a:r>
            <a:r>
              <a:rPr lang="en-US" sz="1600" b="1" dirty="0" smtClean="0">
                <a:latin typeface="Perpetua" pitchFamily="18" charset="0"/>
              </a:rPr>
              <a:t>5.  </a:t>
            </a:r>
            <a:r>
              <a:rPr lang="en-US" sz="1600" b="1" dirty="0" smtClean="0">
                <a:latin typeface="Perpetua" pitchFamily="18" charset="0"/>
              </a:rPr>
              <a:t>Trace the historic influence of such discoveries as tea, the manufacture of paper, wood-block printing, the  compass, and gunpowder. </a:t>
            </a:r>
          </a:p>
          <a:p>
            <a:pPr>
              <a:buNone/>
            </a:pPr>
            <a:r>
              <a:rPr lang="en-US" sz="1600" b="1" dirty="0" smtClean="0">
                <a:latin typeface="Perpetua" pitchFamily="18" charset="0"/>
              </a:rPr>
              <a:t> </a:t>
            </a:r>
          </a:p>
          <a:p>
            <a:pPr>
              <a:buNone/>
            </a:pPr>
            <a:r>
              <a:rPr lang="en-US" sz="1600" dirty="0" smtClean="0">
                <a:latin typeface="Perpetua" pitchFamily="18" charset="0"/>
              </a:rPr>
              <a:t> </a:t>
            </a:r>
            <a:r>
              <a:rPr lang="en-US" sz="1600" dirty="0" smtClean="0">
                <a:latin typeface="Perpetua" pitchFamily="18" charset="0"/>
                <a:hlinkClick r:id="rId4"/>
              </a:rPr>
              <a:t>Web Site</a:t>
            </a:r>
            <a:r>
              <a:rPr lang="en-US" sz="1600" dirty="0" smtClean="0">
                <a:latin typeface="Perpetua" pitchFamily="18" charset="0"/>
              </a:rPr>
              <a:t>  </a:t>
            </a:r>
            <a:r>
              <a:rPr lang="en-US" sz="1600" dirty="0" smtClean="0">
                <a:latin typeface="Perpetua" pitchFamily="18" charset="0"/>
                <a:hlinkClick r:id="rId4"/>
              </a:rPr>
              <a:t>http://www.cde.ca.gov/be/st/ss/</a:t>
            </a:r>
            <a:endParaRPr lang="en-US" sz="1600" dirty="0" smtClean="0">
              <a:latin typeface="Perpetua" pitchFamily="18" charset="0"/>
            </a:endParaRPr>
          </a:p>
          <a:p>
            <a:pPr>
              <a:buNone/>
            </a:pPr>
            <a:endParaRPr lang="en-US" sz="1600" dirty="0" smtClean="0">
              <a:latin typeface="Perpetua" pitchFamily="18" charset="0"/>
            </a:endParaRPr>
          </a:p>
          <a:p>
            <a:endParaRPr lang="en-US" dirty="0"/>
          </a:p>
        </p:txBody>
      </p:sp>
    </p:spTree>
  </p:cSld>
  <p:clrMapOvr>
    <a:masterClrMapping/>
  </p:clrMapOvr>
  <p:transition spd="slow">
    <p:sndAc>
      <p:stSnd>
        <p:snd r:embed="rId3" name="arrow.wav" builtIn="1"/>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3007</TotalTime>
  <Words>906</Words>
  <Application>Microsoft Office PowerPoint</Application>
  <PresentationFormat>On-screen Show (4:3)</PresentationFormat>
  <Paragraphs>93</Paragraphs>
  <Slides>10</Slides>
  <Notes>10</Notes>
  <HiddenSlides>0</HiddenSlides>
  <MMClips>5</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Slide 1</vt:lpstr>
      <vt:lpstr>Discovery Menu</vt:lpstr>
      <vt:lpstr>Tea</vt:lpstr>
      <vt:lpstr>Manufacturing Paper</vt:lpstr>
      <vt:lpstr>Wood Block Printing</vt:lpstr>
      <vt:lpstr>Compass</vt:lpstr>
      <vt:lpstr>Gunpowder</vt:lpstr>
      <vt:lpstr>Favorite Sites</vt:lpstr>
      <vt:lpstr>California State Standards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China’s Discoveries</dc:title>
  <dc:creator>carol</dc:creator>
  <cp:lastModifiedBy>carol</cp:lastModifiedBy>
  <cp:revision>86</cp:revision>
  <dcterms:created xsi:type="dcterms:W3CDTF">2010-08-06T07:02:39Z</dcterms:created>
  <dcterms:modified xsi:type="dcterms:W3CDTF">2010-08-11T01:48:44Z</dcterms:modified>
</cp:coreProperties>
</file>